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9" r:id="rId2"/>
    <p:sldId id="300" r:id="rId3"/>
    <p:sldId id="256" r:id="rId4"/>
    <p:sldId id="259" r:id="rId5"/>
    <p:sldId id="262" r:id="rId6"/>
    <p:sldId id="263" r:id="rId7"/>
    <p:sldId id="264" r:id="rId8"/>
    <p:sldId id="277" r:id="rId9"/>
    <p:sldId id="278" r:id="rId10"/>
    <p:sldId id="261" r:id="rId11"/>
    <p:sldId id="281" r:id="rId12"/>
    <p:sldId id="282" r:id="rId13"/>
    <p:sldId id="268" r:id="rId14"/>
    <p:sldId id="284" r:id="rId15"/>
    <p:sldId id="283" r:id="rId16"/>
    <p:sldId id="273" r:id="rId17"/>
    <p:sldId id="272" r:id="rId18"/>
    <p:sldId id="285" r:id="rId19"/>
    <p:sldId id="296" r:id="rId20"/>
    <p:sldId id="297" r:id="rId21"/>
    <p:sldId id="288" r:id="rId22"/>
    <p:sldId id="287" r:id="rId23"/>
    <p:sldId id="266" r:id="rId24"/>
    <p:sldId id="279" r:id="rId25"/>
    <p:sldId id="291" r:id="rId26"/>
    <p:sldId id="298" r:id="rId27"/>
    <p:sldId id="289" r:id="rId28"/>
    <p:sldId id="295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CC00FF"/>
    <a:srgbClr val="FFFFCC"/>
    <a:srgbClr val="C7B6A5"/>
    <a:srgbClr val="FFCCFF"/>
    <a:srgbClr val="F6E7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F2247-DD31-4693-B756-A93787613DA5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C8894-1F95-4485-A54B-A94ADE79C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4937B-ABF2-43F5-B630-DAE952B829A5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7E639-FDA6-44C8-AC70-8F5AFEA0F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Parathyroid cells: </a:t>
            </a:r>
            <a:r>
              <a:rPr lang="en-US" dirty="0" err="1" smtClean="0"/>
              <a:t>Antiproliferative</a:t>
            </a:r>
            <a:r>
              <a:rPr lang="en-US" dirty="0" smtClean="0"/>
              <a:t> effect on </a:t>
            </a:r>
            <a:r>
              <a:rPr lang="en-US" dirty="0" err="1" smtClean="0"/>
              <a:t>paratyroid</a:t>
            </a:r>
            <a:endParaRPr lang="en-US" dirty="0" smtClean="0"/>
          </a:p>
          <a:p>
            <a:pPr lvl="2"/>
            <a:r>
              <a:rPr lang="en-US" dirty="0" smtClean="0"/>
              <a:t>Treatment and prevention of hyperparathyroidism associated with renal insufficiency</a:t>
            </a:r>
          </a:p>
          <a:p>
            <a:pPr lvl="1"/>
            <a:r>
              <a:rPr lang="en-US" dirty="0" err="1" smtClean="0"/>
              <a:t>Keratinocytes</a:t>
            </a:r>
            <a:endParaRPr lang="en-US" dirty="0" smtClean="0"/>
          </a:p>
          <a:p>
            <a:pPr lvl="1"/>
            <a:r>
              <a:rPr lang="en-US" dirty="0" smtClean="0"/>
              <a:t>Some cancer cells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E639-FDA6-44C8-AC70-8F5AFEA0F2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Hollick</a:t>
            </a:r>
            <a:r>
              <a:rPr lang="en-US" baseline="0" dirty="0" smtClean="0"/>
              <a:t> et al. NEJM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E639-FDA6-44C8-AC70-8F5AFEA0F2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E639-FDA6-44C8-AC70-8F5AFEA0F2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200" dirty="0" smtClean="0"/>
              <a:t>In obese patients, patients with </a:t>
            </a:r>
            <a:r>
              <a:rPr lang="en-US" sz="1200" dirty="0" err="1" smtClean="0"/>
              <a:t>malabsorption</a:t>
            </a:r>
            <a:r>
              <a:rPr lang="en-US" sz="1200" dirty="0" smtClean="0"/>
              <a:t> syndromes, and patients on medications affecting </a:t>
            </a:r>
            <a:r>
              <a:rPr lang="en-US" sz="1200" dirty="0" err="1" smtClean="0"/>
              <a:t>vitaminD</a:t>
            </a:r>
            <a:r>
              <a:rPr lang="en-US" sz="1200" dirty="0" smtClean="0"/>
              <a:t> metabolism, a higher dose (two to three times higher; at least 6000–10,000 IU/d) of vitamin D is suggested.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Serial monitoring of 25(OH)D levels and serum calcium levels during treatment with vitamin D to prevent </a:t>
            </a:r>
            <a:r>
              <a:rPr lang="en-US" sz="1200" dirty="0" err="1" smtClean="0"/>
              <a:t>hypercalcemia</a:t>
            </a:r>
            <a:r>
              <a:rPr lang="en-US" sz="1200" dirty="0" smtClean="0"/>
              <a:t>.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For patients with primary hyperparathyroidism and vitamin D deficiency, treatment with vitamin D as needed, is suggested. Serum calcium levels should be monitored.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E639-FDA6-44C8-AC70-8F5AFEA0F2B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200" dirty="0" smtClean="0"/>
              <a:t>Obese children and adults and children and adults on anticonvulsant medications, </a:t>
            </a:r>
            <a:r>
              <a:rPr lang="en-US" sz="1200" dirty="0" err="1" smtClean="0"/>
              <a:t>glucocorticoids</a:t>
            </a:r>
            <a:r>
              <a:rPr lang="en-US" sz="1200" dirty="0" smtClean="0"/>
              <a:t>,</a:t>
            </a:r>
          </a:p>
          <a:p>
            <a:pPr algn="just"/>
            <a:r>
              <a:rPr lang="en-US" sz="1200" dirty="0" err="1" smtClean="0"/>
              <a:t>antifungals</a:t>
            </a:r>
            <a:r>
              <a:rPr lang="en-US" sz="1200" dirty="0" smtClean="0"/>
              <a:t> such as </a:t>
            </a:r>
            <a:r>
              <a:rPr lang="en-US" sz="1200" dirty="0" err="1" smtClean="0"/>
              <a:t>ketoconazole</a:t>
            </a:r>
            <a:r>
              <a:rPr lang="en-US" sz="1200" dirty="0" smtClean="0"/>
              <a:t>, and medications for AIDS be given at least two to three times more vitamin D for their age group to satisfy their body’s vitamin D requirement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Higher levels of 2000 IU/d for children 0–1 yr, 4000 IU/d for children 1- 18yr,and10,000IU/d for children and adults19yr an </a:t>
            </a:r>
            <a:r>
              <a:rPr lang="en-US" sz="1200" dirty="0" err="1" smtClean="0"/>
              <a:t>dolder</a:t>
            </a:r>
            <a:r>
              <a:rPr lang="en-US" sz="1200" dirty="0" smtClean="0"/>
              <a:t> may be needed to correct vitamin D deficiency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E639-FDA6-44C8-AC70-8F5AFEA0F2B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cartoon is taken from </a:t>
            </a:r>
            <a:r>
              <a:rPr lang="en-US" dirty="0" err="1" smtClean="0"/>
              <a:t>google</a:t>
            </a:r>
            <a:r>
              <a:rPr lang="en-US" dirty="0" smtClean="0"/>
              <a:t>.</a:t>
            </a:r>
            <a:r>
              <a:rPr lang="en-US" baseline="0" dirty="0" smtClean="0"/>
              <a:t> It stated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6. Difference between a simple fall in a younger person (above) and in an elderly (below). Modification from Cummings &amp;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Nevitt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1989, drawn by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Anja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Partanen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E639-FDA6-44C8-AC70-8F5AFEA0F2B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2133600" cy="365125"/>
          </a:xfrm>
        </p:spPr>
        <p:txBody>
          <a:bodyPr/>
          <a:lstStyle/>
          <a:p>
            <a:fld id="{CF89F8AA-846A-45C0-AB67-51D528B846F9}" type="datetime1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24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Monashis Sahu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9224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4F7350F3-4E60-45CB-A743-E61D4B7F27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FEC-92AE-4718-BF83-E7BFE80C1F1D}" type="datetime1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0F3-4E60-45CB-A743-E61D4B7F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90CA-8C53-481B-9F7D-7401A06E48AB}" type="datetime1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0F3-4E60-45CB-A743-E61D4B7F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502E-9CC4-44BA-B210-AF32921415B6}" type="datetime1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0F3-4E60-45CB-A743-E61D4B7F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EC00-3B36-4778-BD75-DEEB36C293B9}" type="datetime1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0F3-4E60-45CB-A743-E61D4B7F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3C9E-359E-423E-8375-936EE6080856}" type="datetime1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0F3-4E60-45CB-A743-E61D4B7F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F038-D6AE-4F3D-8873-FE3D22798A3F}" type="datetime1">
              <a:rPr lang="en-US" smtClean="0"/>
              <a:pPr/>
              <a:t>8/11/2012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0F3-4E60-45CB-A743-E61D4B7F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E19F-DFB1-4D8E-8166-BCA062A6F931}" type="datetime1">
              <a:rPr lang="en-US" smtClean="0"/>
              <a:pPr/>
              <a:t>8/11/2012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0F3-4E60-45CB-A743-E61D4B7F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09A-311E-4BAD-AD27-E589E028CE2B}" type="datetime1">
              <a:rPr lang="en-US" smtClean="0"/>
              <a:pPr/>
              <a:t>8/11/2012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0F3-4E60-45CB-A743-E61D4B7F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52B-C92A-4DC7-8A65-3F6E3E423CBD}" type="datetime1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0F3-4E60-45CB-A743-E61D4B7F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5020-4D91-4836-B46D-97AED08D7F52}" type="datetime1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0F3-4E60-45CB-A743-E61D4B7F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2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D73C9-9530-474C-8249-84D839CA8E2D}" type="datetime1">
              <a:rPr lang="en-US" smtClean="0"/>
              <a:pPr/>
              <a:t>8/11/2012</a:t>
            </a:fld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4922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CC00FF"/>
                </a:solidFill>
              </a:defRPr>
            </a:lvl1pPr>
          </a:lstStyle>
          <a:p>
            <a:r>
              <a:rPr lang="en-US" smtClean="0"/>
              <a:t>Monashis Sahu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00400" y="64922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350F3-4E60-45CB-A743-E61D4B7F27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0"/>
            <a:ext cx="1143000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August</a:t>
            </a:r>
            <a:r>
              <a:rPr lang="en-US" sz="1100" b="1" baseline="0" dirty="0" smtClean="0"/>
              <a:t> </a:t>
            </a:r>
            <a:r>
              <a:rPr lang="en-US" sz="1100" b="1" dirty="0" smtClean="0"/>
              <a:t>2012</a:t>
            </a:r>
            <a:endParaRPr lang="en-US" sz="11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usual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65 year old male</a:t>
            </a:r>
          </a:p>
          <a:p>
            <a:r>
              <a:rPr lang="en-US" dirty="0" smtClean="0"/>
              <a:t>Weakness, falling, no fracture</a:t>
            </a:r>
          </a:p>
          <a:p>
            <a:r>
              <a:rPr lang="en-US" dirty="0" smtClean="0"/>
              <a:t>History of coronary artery disease</a:t>
            </a:r>
          </a:p>
          <a:p>
            <a:r>
              <a:rPr lang="en-US" dirty="0" smtClean="0"/>
              <a:t>DXA scans: Lumbar Spine BMD T = -2.3; Total hip BMD T = -2.4</a:t>
            </a:r>
          </a:p>
          <a:p>
            <a:r>
              <a:rPr lang="en-US" dirty="0" smtClean="0"/>
              <a:t>Treatment for </a:t>
            </a:r>
            <a:r>
              <a:rPr lang="en-US" dirty="0" err="1" smtClean="0"/>
              <a:t>osteopenia</a:t>
            </a:r>
            <a:r>
              <a:rPr lang="en-US" dirty="0" smtClean="0"/>
              <a:t>: Calcium 1000 mg, Vitamin D3 400 IU</a:t>
            </a:r>
          </a:p>
          <a:p>
            <a:r>
              <a:rPr lang="en-US" dirty="0" smtClean="0"/>
              <a:t>Labs:</a:t>
            </a:r>
          </a:p>
          <a:p>
            <a:pPr lvl="1"/>
            <a:r>
              <a:rPr lang="en-US" dirty="0" smtClean="0"/>
              <a:t>Calcium: 9.1 mg/</a:t>
            </a:r>
            <a:r>
              <a:rPr lang="en-US" dirty="0" err="1" smtClean="0"/>
              <a:t>dL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PTH: 68 pg/ </a:t>
            </a:r>
            <a:r>
              <a:rPr lang="en-US" dirty="0" err="1" smtClean="0"/>
              <a:t>mL</a:t>
            </a:r>
            <a:r>
              <a:rPr lang="en-US" dirty="0" smtClean="0"/>
              <a:t> ( 10-70)</a:t>
            </a:r>
          </a:p>
          <a:p>
            <a:pPr lvl="1"/>
            <a:r>
              <a:rPr lang="en-US" dirty="0" smtClean="0"/>
              <a:t>25OHD: </a:t>
            </a:r>
            <a:r>
              <a:rPr lang="en-US" dirty="0" smtClean="0"/>
              <a:t>14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Monashis</a:t>
            </a:r>
            <a:r>
              <a:rPr lang="en-US" dirty="0" smtClean="0"/>
              <a:t> </a:t>
            </a:r>
            <a:r>
              <a:rPr lang="en-US" dirty="0" err="1" smtClean="0"/>
              <a:t>Sahu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9600" y="3733800"/>
            <a:ext cx="4724400" cy="2819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What next ?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Is this vitamin D okay ?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Does it need supplementation ?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Few years back this level was normal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Now, everyone is speaking on higher levels of vitamin D as normal.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Definition of Vitamin D sufficiency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More  than 20 </a:t>
            </a:r>
            <a:r>
              <a:rPr lang="en-US" b="1" dirty="0" err="1" smtClean="0">
                <a:solidFill>
                  <a:srgbClr val="0000FF"/>
                </a:solidFill>
              </a:rPr>
              <a:t>ng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mL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???</a:t>
            </a:r>
          </a:p>
          <a:p>
            <a:r>
              <a:rPr lang="en-US" dirty="0" smtClean="0"/>
              <a:t>More than </a:t>
            </a:r>
            <a:r>
              <a:rPr lang="en-US" b="1" u="sng" dirty="0" smtClean="0">
                <a:solidFill>
                  <a:srgbClr val="0000FF"/>
                </a:solidFill>
              </a:rPr>
              <a:t>30 </a:t>
            </a:r>
            <a:r>
              <a:rPr lang="en-US" b="1" u="sng" dirty="0" err="1" smtClean="0">
                <a:solidFill>
                  <a:srgbClr val="0000FF"/>
                </a:solidFill>
              </a:rPr>
              <a:t>ng</a:t>
            </a:r>
            <a:r>
              <a:rPr lang="en-US" b="1" u="sng" dirty="0" smtClean="0">
                <a:solidFill>
                  <a:srgbClr val="0000FF"/>
                </a:solidFill>
              </a:rPr>
              <a:t>/</a:t>
            </a:r>
            <a:r>
              <a:rPr lang="en-US" b="1" u="sng" dirty="0" err="1" smtClean="0">
                <a:solidFill>
                  <a:srgbClr val="0000FF"/>
                </a:solidFill>
              </a:rPr>
              <a:t>mL</a:t>
            </a:r>
            <a:r>
              <a:rPr lang="en-US" b="1" u="sng" dirty="0" smtClean="0">
                <a:solidFill>
                  <a:srgbClr val="0000FF"/>
                </a:solidFill>
              </a:rPr>
              <a:t> = Sufficient </a:t>
            </a:r>
            <a:r>
              <a:rPr lang="en-US" dirty="0" smtClean="0"/>
              <a:t>!</a:t>
            </a:r>
          </a:p>
          <a:p>
            <a:pPr lvl="1"/>
            <a:r>
              <a:rPr lang="en-US" b="1" dirty="0" smtClean="0">
                <a:solidFill>
                  <a:srgbClr val="CC00FF"/>
                </a:solidFill>
              </a:rPr>
              <a:t>PTH: </a:t>
            </a:r>
          </a:p>
          <a:p>
            <a:pPr lvl="2"/>
            <a:r>
              <a:rPr lang="en-US" dirty="0" smtClean="0"/>
              <a:t>Vitamin D low ---- PTH rises</a:t>
            </a:r>
          </a:p>
          <a:p>
            <a:pPr lvl="2"/>
            <a:r>
              <a:rPr lang="en-US" u="sng" dirty="0" smtClean="0"/>
              <a:t>PTH levels reaches its nadir when 25(OH)D &gt; </a:t>
            </a:r>
            <a:r>
              <a:rPr lang="en-US" u="sng" dirty="0" smtClean="0">
                <a:solidFill>
                  <a:srgbClr val="0000FF"/>
                </a:solidFill>
              </a:rPr>
              <a:t>30-40</a:t>
            </a:r>
            <a:r>
              <a:rPr lang="en-US" u="sng" dirty="0" smtClean="0"/>
              <a:t> </a:t>
            </a:r>
            <a:r>
              <a:rPr lang="en-US" u="sng" dirty="0" err="1" smtClean="0"/>
              <a:t>ng</a:t>
            </a:r>
            <a:r>
              <a:rPr lang="en-US" u="sng" dirty="0" smtClean="0"/>
              <a:t>/</a:t>
            </a:r>
            <a:r>
              <a:rPr lang="en-US" u="sng" dirty="0" err="1" smtClean="0"/>
              <a:t>mL</a:t>
            </a:r>
            <a:endParaRPr lang="en-US" u="sng" dirty="0" smtClean="0"/>
          </a:p>
          <a:p>
            <a:pPr lvl="1"/>
            <a:r>
              <a:rPr lang="en-US" b="1" dirty="0" smtClean="0">
                <a:solidFill>
                  <a:srgbClr val="CC00FF"/>
                </a:solidFill>
              </a:rPr>
              <a:t>Calcium absorption:</a:t>
            </a:r>
          </a:p>
          <a:p>
            <a:pPr lvl="2"/>
            <a:r>
              <a:rPr lang="en-US" dirty="0" smtClean="0"/>
              <a:t>Without vitamin D only 10-15 % of dietary Ca absorbed</a:t>
            </a:r>
          </a:p>
          <a:p>
            <a:pPr lvl="2"/>
            <a:r>
              <a:rPr lang="en-US" u="sng" dirty="0" smtClean="0"/>
              <a:t>When 25(OH)D increases from 20 to </a:t>
            </a:r>
            <a:r>
              <a:rPr lang="en-US" u="sng" dirty="0" smtClean="0">
                <a:solidFill>
                  <a:srgbClr val="0000FF"/>
                </a:solidFill>
              </a:rPr>
              <a:t>32</a:t>
            </a:r>
            <a:r>
              <a:rPr lang="en-US" u="sng" dirty="0" smtClean="0"/>
              <a:t> </a:t>
            </a:r>
            <a:r>
              <a:rPr lang="en-US" u="sng" dirty="0" err="1" smtClean="0"/>
              <a:t>ng</a:t>
            </a:r>
            <a:r>
              <a:rPr lang="en-US" u="sng" dirty="0" smtClean="0"/>
              <a:t>/</a:t>
            </a:r>
            <a:r>
              <a:rPr lang="en-US" u="sng" dirty="0" err="1" smtClean="0"/>
              <a:t>mL</a:t>
            </a:r>
            <a:r>
              <a:rPr lang="en-US" u="sng" dirty="0" smtClean="0"/>
              <a:t>, Intestinal Calcium transport increased by 45 to 65 %</a:t>
            </a:r>
          </a:p>
          <a:p>
            <a:pPr lvl="1"/>
            <a:r>
              <a:rPr lang="en-US" b="1" dirty="0" smtClean="0">
                <a:solidFill>
                  <a:srgbClr val="CC00FF"/>
                </a:solidFill>
              </a:rPr>
              <a:t>BMD:</a:t>
            </a:r>
          </a:p>
          <a:p>
            <a:pPr lvl="2"/>
            <a:r>
              <a:rPr lang="en-US" u="sng" dirty="0" smtClean="0"/>
              <a:t>Maximum Density achieved when 25(OH)D &gt; </a:t>
            </a:r>
            <a:r>
              <a:rPr lang="en-US" u="sng" dirty="0" smtClean="0">
                <a:solidFill>
                  <a:srgbClr val="0000FF"/>
                </a:solidFill>
              </a:rPr>
              <a:t>40</a:t>
            </a:r>
            <a:r>
              <a:rPr lang="en-US" u="sng" dirty="0" smtClean="0"/>
              <a:t> </a:t>
            </a:r>
            <a:r>
              <a:rPr lang="en-US" u="sng" dirty="0" err="1" smtClean="0"/>
              <a:t>ng</a:t>
            </a:r>
            <a:r>
              <a:rPr lang="en-US" u="sng" dirty="0" smtClean="0"/>
              <a:t>/</a:t>
            </a:r>
            <a:r>
              <a:rPr lang="en-US" u="sng" dirty="0" err="1" smtClean="0"/>
              <a:t>mL</a:t>
            </a:r>
            <a:endParaRPr lang="en-US" u="sng" dirty="0" smtClean="0"/>
          </a:p>
          <a:p>
            <a:r>
              <a:rPr lang="en-US" dirty="0" smtClean="0"/>
              <a:t>Vitamin D intoxication : &gt; 150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Monashis</a:t>
            </a:r>
            <a:r>
              <a:rPr lang="en-US" dirty="0" smtClean="0"/>
              <a:t> </a:t>
            </a:r>
            <a:r>
              <a:rPr lang="en-US" dirty="0" err="1" smtClean="0"/>
              <a:t>Sahu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D – and in health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CLINICAL MANIFESTATIONS of VITAMIN D DEFICIENCY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Usually a consequence of impaired intestinal calcium absorption</a:t>
            </a:r>
          </a:p>
          <a:p>
            <a:r>
              <a:rPr lang="en-US" dirty="0" smtClean="0"/>
              <a:t>Long standing vitamin D deficiency:</a:t>
            </a:r>
          </a:p>
          <a:p>
            <a:pPr lvl="1"/>
            <a:r>
              <a:rPr lang="en-US" b="1" dirty="0" err="1" smtClean="0">
                <a:solidFill>
                  <a:srgbClr val="0000FF"/>
                </a:solidFill>
              </a:rPr>
              <a:t>Hypocalcemia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lvl="2"/>
            <a:r>
              <a:rPr lang="en-US" b="1" i="1" u="sng" dirty="0" smtClean="0"/>
              <a:t>Rarely any problem</a:t>
            </a:r>
          </a:p>
          <a:p>
            <a:pPr lvl="2"/>
            <a:r>
              <a:rPr lang="en-US" dirty="0" smtClean="0"/>
              <a:t>Acute </a:t>
            </a:r>
            <a:r>
              <a:rPr lang="en-US" dirty="0" err="1" smtClean="0"/>
              <a:t>Intercurrent</a:t>
            </a:r>
            <a:r>
              <a:rPr lang="en-US" dirty="0" smtClean="0"/>
              <a:t> illness – Acute symptoms can occur</a:t>
            </a:r>
          </a:p>
          <a:p>
            <a:pPr lvl="2"/>
            <a:r>
              <a:rPr lang="en-US" dirty="0" smtClean="0"/>
              <a:t>Recent development of </a:t>
            </a:r>
            <a:r>
              <a:rPr lang="en-US" dirty="0" err="1" smtClean="0"/>
              <a:t>hypomagnesemia</a:t>
            </a:r>
            <a:endParaRPr lang="en-US" dirty="0" smtClean="0"/>
          </a:p>
          <a:p>
            <a:pPr lvl="2"/>
            <a:r>
              <a:rPr lang="en-US" dirty="0" smtClean="0"/>
              <a:t>Use of potent </a:t>
            </a:r>
            <a:r>
              <a:rPr lang="en-US" dirty="0" err="1" smtClean="0"/>
              <a:t>bisphosphonates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Secondary rise in PTH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Impaired mineralization </a:t>
            </a:r>
            <a:r>
              <a:rPr lang="en-US" dirty="0" smtClean="0"/>
              <a:t>of skeleton (Rickets/ </a:t>
            </a:r>
            <a:r>
              <a:rPr lang="en-US" dirty="0" err="1" smtClean="0"/>
              <a:t>Osteomalacia</a:t>
            </a:r>
            <a:r>
              <a:rPr lang="en-US" dirty="0" smtClean="0"/>
              <a:t>); Low BMD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Muscle: </a:t>
            </a:r>
            <a:r>
              <a:rPr lang="en-US" dirty="0" smtClean="0"/>
              <a:t>Proximal </a:t>
            </a:r>
            <a:r>
              <a:rPr lang="en-US" dirty="0" err="1" smtClean="0"/>
              <a:t>Myopathy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RICKETS AND OSTEOMALACIA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20574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3700" y="1219200"/>
            <a:ext cx="21717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4600" y="1371600"/>
            <a:ext cx="396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RICKETS : Expansion of growth plate before epiphysis fusion</a:t>
            </a:r>
          </a:p>
          <a:p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OSTEOMALACIA : Impaired mineralization of bone matrix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Biomechanically inferior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Bowing of weight bearing extremities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Fractures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572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Knee joint</a:t>
            </a:r>
          </a:p>
          <a:p>
            <a:r>
              <a:rPr lang="en-US" dirty="0" smtClean="0"/>
              <a:t>Before treatment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4572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Knee joint</a:t>
            </a:r>
          </a:p>
          <a:p>
            <a:r>
              <a:rPr lang="en-US" dirty="0" smtClean="0"/>
              <a:t>After  9 months treatment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6553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Borrowed photos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04800" y="3508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 and Prevention Strategies</a:t>
            </a:r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Monashis Sahu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066800"/>
          <a:ext cx="8610600" cy="4267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855"/>
                <a:gridCol w="4233545"/>
                <a:gridCol w="2870200"/>
              </a:tblGrid>
              <a:tr h="6907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Age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Treatment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Maintainance</a:t>
                      </a:r>
                      <a:endParaRPr lang="en-US" sz="2800" dirty="0"/>
                    </a:p>
                  </a:txBody>
                  <a:tcPr/>
                </a:tc>
              </a:tr>
              <a:tr h="11921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0-1 yr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2000 IU/day.  OR 50,000 units/ week x 6 weeks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400-1000 IU/day</a:t>
                      </a:r>
                      <a:endParaRPr lang="en-US" sz="2800" dirty="0"/>
                    </a:p>
                  </a:txBody>
                  <a:tcPr/>
                </a:tc>
              </a:tr>
              <a:tr h="11921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1-18 yrs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2000 IU/day. OR. 50,000 units/week x 6 weeks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600-1000 IU/day</a:t>
                      </a:r>
                      <a:endParaRPr lang="en-US" sz="2800" dirty="0"/>
                    </a:p>
                  </a:txBody>
                  <a:tcPr/>
                </a:tc>
              </a:tr>
              <a:tr h="11921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All Adults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6000 IU/day.</a:t>
                      </a:r>
                      <a:r>
                        <a:rPr lang="en-US" sz="2800" baseline="0" dirty="0" smtClean="0"/>
                        <a:t> OR. 50,000 units/week x 8 weeks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1500-2000 IU/day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4886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Enoocrine</a:t>
            </a:r>
            <a:r>
              <a:rPr lang="en-US" b="1" i="1" dirty="0" smtClean="0"/>
              <a:t> Society Clinical Practice Guideline.  JCEM 2011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181600"/>
            <a:ext cx="54864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For every 100 IU of vitamin D3 serum 25(OH)D increases by 0.7 – 1.0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ng</a:t>
            </a:r>
            <a:r>
              <a:rPr lang="en-US" sz="2400" b="1" i="1" dirty="0" smtClean="0">
                <a:solidFill>
                  <a:srgbClr val="0000FF"/>
                </a:solidFill>
              </a:rPr>
              <a:t>/</a:t>
            </a:r>
            <a:r>
              <a:rPr lang="en-US" sz="2400" b="1" i="1" dirty="0" err="1" smtClean="0">
                <a:solidFill>
                  <a:srgbClr val="0000FF"/>
                </a:solidFill>
              </a:rPr>
              <a:t>mL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76200" y="274637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Recommended Dietary Intake</a:t>
            </a:r>
          </a:p>
        </p:txBody>
      </p:sp>
      <p:sp>
        <p:nvSpPr>
          <p:cNvPr id="3891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Monashis Sahu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914399"/>
          <a:ext cx="7315200" cy="495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1071563">
                <a:tc>
                  <a:txBody>
                    <a:bodyPr/>
                    <a:lstStyle/>
                    <a:p>
                      <a:r>
                        <a:rPr lang="en-US" dirty="0" smtClean="0"/>
                        <a:t>Age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Daily intake IU/day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Intake to raise 25(OH)D &gt; 30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Maintainance</a:t>
                      </a:r>
                      <a:r>
                        <a:rPr lang="en-US" baseline="0" dirty="0" smtClean="0"/>
                        <a:t> tolerable upper limit</a:t>
                      </a:r>
                      <a:endParaRPr lang="en-US" dirty="0"/>
                    </a:p>
                  </a:txBody>
                  <a:tcPr/>
                </a:tc>
              </a:tr>
              <a:tr h="10715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0-1 yr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 (</a:t>
                      </a:r>
                      <a:r>
                        <a:rPr lang="en-US" sz="2000" dirty="0" err="1" smtClean="0"/>
                        <a:t>upto</a:t>
                      </a:r>
                      <a:r>
                        <a:rPr lang="en-US" sz="2000" dirty="0" smtClean="0"/>
                        <a:t> 6mths) 1500 (6-1 yr)</a:t>
                      </a:r>
                      <a:endParaRPr lang="en-US" sz="2000" dirty="0"/>
                    </a:p>
                  </a:txBody>
                  <a:tcPr/>
                </a:tc>
              </a:tr>
              <a:tr h="10715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1-18 yrs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2500 (1-3yrs)</a:t>
                      </a:r>
                    </a:p>
                    <a:p>
                      <a:r>
                        <a:rPr lang="en-US" sz="2000" dirty="0" smtClean="0"/>
                        <a:t>3000 (4-8 yrs)</a:t>
                      </a:r>
                    </a:p>
                    <a:p>
                      <a:r>
                        <a:rPr lang="en-US" sz="2000" dirty="0" smtClean="0"/>
                        <a:t>4000 (&gt; 8 yrs)</a:t>
                      </a:r>
                      <a:endParaRPr lang="en-US" sz="2000" dirty="0"/>
                    </a:p>
                  </a:txBody>
                  <a:tcPr/>
                </a:tc>
              </a:tr>
              <a:tr h="4345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19-50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1500-2000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4000</a:t>
                      </a:r>
                      <a:endParaRPr lang="en-US" sz="2000" dirty="0"/>
                    </a:p>
                  </a:txBody>
                  <a:tcPr/>
                </a:tc>
              </a:tr>
              <a:tr h="4345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50-70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1500-2000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4000</a:t>
                      </a:r>
                      <a:endParaRPr lang="en-US" sz="2000" dirty="0"/>
                    </a:p>
                  </a:txBody>
                  <a:tcPr/>
                </a:tc>
              </a:tr>
              <a:tr h="4345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 +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1500-2000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4000</a:t>
                      </a:r>
                      <a:endParaRPr lang="en-US" sz="2000" dirty="0"/>
                    </a:p>
                  </a:txBody>
                  <a:tcPr/>
                </a:tc>
              </a:tr>
              <a:tr h="4345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Pregnant/ </a:t>
                      </a:r>
                      <a:r>
                        <a:rPr lang="en-US" sz="2000" dirty="0" err="1" smtClean="0"/>
                        <a:t>lact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1500-2000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4038600" y="838200"/>
            <a:ext cx="1600200" cy="990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Enoocrine</a:t>
            </a:r>
            <a:r>
              <a:rPr lang="en-US" b="1" i="1" dirty="0" smtClean="0"/>
              <a:t> Society Clinical Practice Guideline.  JCEM 2011</a:t>
            </a:r>
            <a:endParaRPr lang="en-US" b="1" i="1" dirty="0"/>
          </a:p>
        </p:txBody>
      </p:sp>
      <p:sp>
        <p:nvSpPr>
          <p:cNvPr id="7" name="Oval 6"/>
          <p:cNvSpPr/>
          <p:nvPr/>
        </p:nvSpPr>
        <p:spPr>
          <a:xfrm>
            <a:off x="1905000" y="2743200"/>
            <a:ext cx="3962400" cy="3581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194457">
            <a:off x="623345" y="2691570"/>
            <a:ext cx="3276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SKELETAL HEALTH BENEFITS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20194457">
            <a:off x="3976981" y="1945402"/>
            <a:ext cx="3276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FF"/>
                </a:solidFill>
              </a:rPr>
              <a:t>NON - SKELETAL </a:t>
            </a:r>
            <a:r>
              <a:rPr lang="en-US" b="1" dirty="0" smtClean="0"/>
              <a:t>HEALTH BENEFITS</a:t>
            </a:r>
            <a:endParaRPr lang="en-US" b="1" dirty="0"/>
          </a:p>
        </p:txBody>
      </p:sp>
      <p:sp>
        <p:nvSpPr>
          <p:cNvPr id="12" name="Curved Left Arrow 11"/>
          <p:cNvSpPr/>
          <p:nvPr/>
        </p:nvSpPr>
        <p:spPr>
          <a:xfrm>
            <a:off x="5257800" y="2667000"/>
            <a:ext cx="381000" cy="914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VITAMIN D IN OSTEOPOROSIS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51339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799"/>
            <a:ext cx="5181600" cy="286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7800" y="990600"/>
            <a:ext cx="365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3270 elderly French women : 1200 mg of Calcium daily + 800 IU </a:t>
            </a:r>
            <a:r>
              <a:rPr lang="en-US" sz="2400" dirty="0" err="1" smtClean="0"/>
              <a:t>Vit</a:t>
            </a:r>
            <a:r>
              <a:rPr lang="en-US" sz="2400" dirty="0" smtClean="0"/>
              <a:t> D daily x 3 years. </a:t>
            </a:r>
            <a:r>
              <a:rPr lang="en-US" sz="2400" dirty="0" smtClean="0">
                <a:solidFill>
                  <a:srgbClr val="0000FF"/>
                </a:solidFill>
              </a:rPr>
              <a:t>Reduced risk of </a:t>
            </a:r>
            <a:r>
              <a:rPr lang="en-US" sz="2400" b="1" u="sng" dirty="0" smtClean="0">
                <a:solidFill>
                  <a:srgbClr val="0000FF"/>
                </a:solidFill>
              </a:rPr>
              <a:t>hip fracture </a:t>
            </a:r>
            <a:r>
              <a:rPr lang="en-US" sz="2400" dirty="0" smtClean="0"/>
              <a:t>by 43 %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Proximal </a:t>
            </a:r>
            <a:r>
              <a:rPr lang="en-US" sz="2400" b="1" u="sng" dirty="0" smtClean="0">
                <a:solidFill>
                  <a:srgbClr val="0000FF"/>
                </a:solidFill>
              </a:rPr>
              <a:t>muscle strength </a:t>
            </a:r>
            <a:r>
              <a:rPr lang="en-US" sz="2400" dirty="0" smtClean="0">
                <a:solidFill>
                  <a:srgbClr val="0000FF"/>
                </a:solidFill>
              </a:rPr>
              <a:t>improved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400 IU per day was not effective in reducing fall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800 IU per day plus Calcium: </a:t>
            </a:r>
            <a:r>
              <a:rPr lang="en-US" sz="2400" dirty="0" smtClean="0">
                <a:solidFill>
                  <a:srgbClr val="0000FF"/>
                </a:solidFill>
              </a:rPr>
              <a:t>Reduced risk of </a:t>
            </a:r>
            <a:r>
              <a:rPr lang="en-US" sz="2400" b="1" u="sng" dirty="0" smtClean="0">
                <a:solidFill>
                  <a:srgbClr val="0000FF"/>
                </a:solidFill>
              </a:rPr>
              <a:t>falls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by 22 to 72 %	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IN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	Optimal prevention of non vertebral and hip # only in trials </a:t>
            </a:r>
            <a:r>
              <a:rPr lang="en-US" dirty="0" smtClean="0">
                <a:solidFill>
                  <a:srgbClr val="0000FF"/>
                </a:solidFill>
              </a:rPr>
              <a:t>providing 700 to 800 IU per day </a:t>
            </a:r>
            <a:r>
              <a:rPr lang="en-US" dirty="0" smtClean="0"/>
              <a:t>in patients whose baseline 25(OH)D was less than 17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and whose </a:t>
            </a:r>
            <a:r>
              <a:rPr lang="en-US" dirty="0" smtClean="0">
                <a:solidFill>
                  <a:srgbClr val="0000FF"/>
                </a:solidFill>
              </a:rPr>
              <a:t>25(OH)D concentration rose to 40 </a:t>
            </a:r>
            <a:r>
              <a:rPr lang="en-US" dirty="0" err="1" smtClean="0">
                <a:solidFill>
                  <a:srgbClr val="0000FF"/>
                </a:solidFill>
              </a:rPr>
              <a:t>ng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mL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0960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Hollick</a:t>
            </a:r>
            <a:r>
              <a:rPr lang="en-US" sz="1200" i="1" dirty="0" smtClean="0"/>
              <a:t>. NEJM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in PREGNANCY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45148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733800"/>
            <a:ext cx="13811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16192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5181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 </a:t>
            </a:r>
            <a:r>
              <a:rPr lang="en-US" sz="2400" dirty="0" err="1" smtClean="0"/>
              <a:t>eclampsia</a:t>
            </a:r>
            <a:endParaRPr lang="en-US" sz="2400" dirty="0" smtClean="0"/>
          </a:p>
          <a:p>
            <a:r>
              <a:rPr lang="en-US" sz="2400" dirty="0" smtClean="0"/>
              <a:t>GDM</a:t>
            </a:r>
          </a:p>
          <a:p>
            <a:r>
              <a:rPr lang="en-US" sz="2400" dirty="0" smtClean="0"/>
              <a:t>Infection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181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SGA</a:t>
            </a:r>
          </a:p>
          <a:p>
            <a:pPr algn="r"/>
            <a:r>
              <a:rPr lang="en-US" sz="2400" dirty="0" smtClean="0"/>
              <a:t>Rickets</a:t>
            </a:r>
          </a:p>
          <a:p>
            <a:pPr algn="r"/>
            <a:r>
              <a:rPr lang="en-US" sz="2400" dirty="0" smtClean="0"/>
              <a:t>Neonatal </a:t>
            </a:r>
            <a:r>
              <a:rPr lang="en-US" sz="2400" dirty="0" err="1" smtClean="0"/>
              <a:t>hypocalcemia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3657600"/>
            <a:ext cx="37338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800 to 4,000 </a:t>
            </a:r>
            <a:r>
              <a:rPr lang="en-US" sz="2400" b="1" dirty="0" err="1" smtClean="0"/>
              <a:t>i.u</a:t>
            </a:r>
            <a:r>
              <a:rPr lang="en-US" sz="2400" b="1" dirty="0" smtClean="0"/>
              <a:t> per day has been shown to be effective in recent trials.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4876800"/>
            <a:ext cx="37338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India:  1.2 </a:t>
            </a:r>
            <a:r>
              <a:rPr lang="en-US" sz="2400" b="1" dirty="0" err="1" smtClean="0"/>
              <a:t>lac</a:t>
            </a:r>
            <a:r>
              <a:rPr lang="en-US" sz="2400" b="1" dirty="0" smtClean="0"/>
              <a:t> units each in second and third trimester (V Bhatia’s group, SGPGI, </a:t>
            </a:r>
            <a:r>
              <a:rPr lang="en-US" sz="2400" b="1" dirty="0" err="1" smtClean="0"/>
              <a:t>Lucknow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080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 – </a:t>
            </a:r>
            <a:br>
              <a:rPr lang="en-US" dirty="0" smtClean="0"/>
            </a:br>
            <a:r>
              <a:rPr lang="en-US" dirty="0" smtClean="0"/>
              <a:t>where to use </a:t>
            </a:r>
            <a:br>
              <a:rPr lang="en-US" dirty="0" smtClean="0"/>
            </a:br>
            <a:r>
              <a:rPr lang="en-US" dirty="0" smtClean="0"/>
              <a:t>how to 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more cases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28 weeks pregnancy. GDM. Hypothyroid. Back ache. History of Preeclampsia during past pregnancy. </a:t>
            </a:r>
          </a:p>
          <a:p>
            <a:pPr lvl="1"/>
            <a:r>
              <a:rPr lang="en-US" dirty="0" smtClean="0"/>
              <a:t>Calcium related tests: - 25OHD very low !</a:t>
            </a:r>
          </a:p>
          <a:p>
            <a:endParaRPr lang="en-US" dirty="0" smtClean="0"/>
          </a:p>
          <a:p>
            <a:r>
              <a:rPr lang="en-US" dirty="0" smtClean="0"/>
              <a:t>8 months young girl child. History of irritability. Recent seizure. On Inv – Cal Low. History of breast feeding only. No top feed.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362200"/>
            <a:ext cx="4724400" cy="2819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Vitamin D in pregnancy ?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Is it important ??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Now</a:t>
            </a:r>
            <a:r>
              <a:rPr lang="en-US" sz="2400" b="1" dirty="0" smtClean="0">
                <a:solidFill>
                  <a:srgbClr val="0000FF"/>
                </a:solidFill>
              </a:rPr>
              <a:t>, everyone is speaking </a:t>
            </a:r>
            <a:r>
              <a:rPr lang="en-US" sz="2400" b="1" dirty="0" smtClean="0">
                <a:solidFill>
                  <a:srgbClr val="0000FF"/>
                </a:solidFill>
              </a:rPr>
              <a:t>too much on vitamin D ?</a:t>
            </a:r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</a:rPr>
              <a:t>Vit</a:t>
            </a:r>
            <a:r>
              <a:rPr lang="en-US" sz="2400" b="1" dirty="0" smtClean="0">
                <a:solidFill>
                  <a:srgbClr val="0000FF"/>
                </a:solidFill>
              </a:rPr>
              <a:t> D </a:t>
            </a:r>
            <a:r>
              <a:rPr lang="en-US" sz="2400" b="1" smtClean="0">
                <a:solidFill>
                  <a:srgbClr val="0000FF"/>
                </a:solidFill>
              </a:rPr>
              <a:t>fanatic doctors !!!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457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STRATIFY RISKS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46672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Limited Sun Exposure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Pregnant women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Drugs: </a:t>
            </a:r>
            <a:r>
              <a:rPr lang="en-US" b="1" i="1" dirty="0" err="1" smtClean="0">
                <a:solidFill>
                  <a:srgbClr val="0000FF"/>
                </a:solidFill>
              </a:rPr>
              <a:t>Phenytoin</a:t>
            </a:r>
            <a:endParaRPr lang="en-US" b="1" i="1" dirty="0" smtClean="0">
              <a:solidFill>
                <a:srgbClr val="0000FF"/>
              </a:solidFill>
            </a:endParaRPr>
          </a:p>
          <a:p>
            <a:r>
              <a:rPr lang="en-US" b="1" i="1" dirty="0" err="1" smtClean="0">
                <a:solidFill>
                  <a:srgbClr val="0000FF"/>
                </a:solidFill>
              </a:rPr>
              <a:t>Malabsorption</a:t>
            </a:r>
            <a:endParaRPr lang="en-US" b="1" i="1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524000" y="914400"/>
            <a:ext cx="2286000" cy="228600"/>
          </a:xfrm>
          <a:prstGeom prst="straightConnector1">
            <a:avLst/>
          </a:prstGeom>
          <a:ln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14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 RISK FACTORS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752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b="1" dirty="0" smtClean="0"/>
              <a:t>Ensure 600- 800 IU per day</a:t>
            </a:r>
          </a:p>
          <a:p>
            <a:pPr>
              <a:buFontTx/>
              <a:buChar char="-"/>
            </a:pPr>
            <a:r>
              <a:rPr lang="en-US" b="1" dirty="0" smtClean="0"/>
              <a:t> No need for screening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91000" y="914400"/>
            <a:ext cx="1371600" cy="457200"/>
          </a:xfrm>
          <a:prstGeom prst="straightConnector1">
            <a:avLst/>
          </a:prstGeom>
          <a:ln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53000" y="609600"/>
            <a:ext cx="1600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0" y="1447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RISK FACTORS PRESENT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19600" y="1828800"/>
            <a:ext cx="1447800" cy="457200"/>
          </a:xfrm>
          <a:prstGeom prst="straightConnector1">
            <a:avLst/>
          </a:prstGeom>
          <a:ln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24200" y="2362200"/>
            <a:ext cx="24384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25 (OH) D &lt; 20 </a:t>
            </a:r>
            <a:r>
              <a:rPr lang="en-US" b="1" dirty="0" err="1" smtClean="0"/>
              <a:t>ng</a:t>
            </a:r>
            <a:r>
              <a:rPr lang="en-US" b="1" dirty="0" smtClean="0"/>
              <a:t>/</a:t>
            </a:r>
            <a:r>
              <a:rPr lang="en-US" b="1" dirty="0" err="1" smtClean="0"/>
              <a:t>mL</a:t>
            </a:r>
            <a:endParaRPr lang="en-US" b="1" dirty="0" smtClean="0"/>
          </a:p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DEFICIENCY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2362200"/>
            <a:ext cx="2895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25 (OH) D : 20 -30 </a:t>
            </a:r>
            <a:r>
              <a:rPr lang="en-US" b="1" dirty="0" err="1" smtClean="0"/>
              <a:t>ng</a:t>
            </a:r>
            <a:r>
              <a:rPr lang="en-US" b="1" dirty="0" smtClean="0"/>
              <a:t>/</a:t>
            </a:r>
            <a:r>
              <a:rPr lang="en-US" b="1" dirty="0" err="1" smtClean="0"/>
              <a:t>mL</a:t>
            </a:r>
            <a:endParaRPr lang="en-US" b="1" dirty="0" smtClean="0"/>
          </a:p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INSUFFICIENCY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67400" y="1828800"/>
            <a:ext cx="1143000" cy="457200"/>
          </a:xfrm>
          <a:prstGeom prst="straightConnector1">
            <a:avLst/>
          </a:prstGeom>
          <a:ln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95800" y="2895600"/>
            <a:ext cx="0" cy="304800"/>
          </a:xfrm>
          <a:prstGeom prst="straightConnector1">
            <a:avLst/>
          </a:prstGeom>
          <a:ln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00400" y="31358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REPLETE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43600" y="3124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SUPPLEMENT</a:t>
            </a:r>
            <a:endParaRPr lang="en-US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838200" y="3886200"/>
            <a:ext cx="24384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REGIMEN 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0" y="4583668"/>
            <a:ext cx="24384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CHOICE OF TREATMENT 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5638800"/>
            <a:ext cx="24384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SPECIAL SITUATIONS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352800" y="3505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60,000 </a:t>
            </a:r>
            <a:r>
              <a:rPr lang="en-US" b="1" dirty="0" err="1" smtClean="0"/>
              <a:t>i.u</a:t>
            </a:r>
            <a:r>
              <a:rPr lang="en-US" b="1" dirty="0" smtClean="0"/>
              <a:t> per week x 6-8 weeks, followed by </a:t>
            </a:r>
          </a:p>
          <a:p>
            <a:r>
              <a:rPr lang="en-US" b="1" dirty="0" smtClean="0"/>
              <a:t>At least 800 </a:t>
            </a:r>
            <a:r>
              <a:rPr lang="en-US" b="1" dirty="0" err="1" smtClean="0"/>
              <a:t>i.u</a:t>
            </a:r>
            <a:r>
              <a:rPr lang="en-US" b="1" dirty="0" smtClean="0"/>
              <a:t> daily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172200" y="3657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 least 800 </a:t>
            </a:r>
            <a:r>
              <a:rPr lang="en-US" b="1" dirty="0" err="1" smtClean="0"/>
              <a:t>i.u</a:t>
            </a:r>
            <a:r>
              <a:rPr lang="en-US" b="1" dirty="0" smtClean="0"/>
              <a:t> daily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45630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Cholecalciferol</a:t>
            </a:r>
            <a:r>
              <a:rPr lang="en-US" b="1" dirty="0" smtClean="0">
                <a:solidFill>
                  <a:srgbClr val="0000FF"/>
                </a:solidFill>
              </a:rPr>
              <a:t> THE CHOICE. </a:t>
            </a:r>
            <a:r>
              <a:rPr lang="en-US" b="1" dirty="0" err="1" smtClean="0">
                <a:solidFill>
                  <a:srgbClr val="0000FF"/>
                </a:solidFill>
              </a:rPr>
              <a:t>Injectable</a:t>
            </a:r>
            <a:r>
              <a:rPr lang="en-US" b="1" dirty="0" smtClean="0">
                <a:solidFill>
                  <a:srgbClr val="0000FF"/>
                </a:solidFill>
              </a:rPr>
              <a:t> may be used where compliance / absorption issues . </a:t>
            </a:r>
            <a:r>
              <a:rPr lang="en-US" b="1" dirty="0" smtClean="0">
                <a:solidFill>
                  <a:srgbClr val="FF0000"/>
                </a:solidFill>
              </a:rPr>
              <a:t>Avoid </a:t>
            </a:r>
            <a:r>
              <a:rPr lang="en-US" b="1" dirty="0" err="1" smtClean="0">
                <a:solidFill>
                  <a:srgbClr val="FF0000"/>
                </a:solidFill>
              </a:rPr>
              <a:t>Calcitriol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(half life only 6 hours, risk of </a:t>
            </a:r>
            <a:r>
              <a:rPr lang="en-US" b="1" dirty="0" err="1" smtClean="0"/>
              <a:t>hypercalcemia</a:t>
            </a:r>
            <a:r>
              <a:rPr lang="en-US" b="1" dirty="0" smtClean="0"/>
              <a:t> in some). 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162800" y="2895600"/>
            <a:ext cx="0" cy="304800"/>
          </a:xfrm>
          <a:prstGeom prst="straightConnector1">
            <a:avLst/>
          </a:prstGeom>
          <a:ln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71800" y="5486400"/>
            <a:ext cx="6172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Pregnancy</a:t>
            </a:r>
            <a:r>
              <a:rPr lang="en-US" b="1" dirty="0" smtClean="0"/>
              <a:t>: At least 60,000 </a:t>
            </a:r>
            <a:r>
              <a:rPr lang="en-US" b="1" dirty="0" err="1" smtClean="0"/>
              <a:t>i.u</a:t>
            </a:r>
            <a:r>
              <a:rPr lang="en-US" b="1" dirty="0" smtClean="0"/>
              <a:t>. every month during third trim.</a:t>
            </a:r>
          </a:p>
          <a:p>
            <a:r>
              <a:rPr lang="en-US" b="1" dirty="0" smtClean="0"/>
              <a:t>Preferably start replacing early . 600 – 4000 </a:t>
            </a:r>
            <a:r>
              <a:rPr lang="en-US" b="1" dirty="0" err="1" smtClean="0"/>
              <a:t>i.u</a:t>
            </a:r>
            <a:r>
              <a:rPr lang="en-US" b="1" dirty="0" smtClean="0"/>
              <a:t> daily is safe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" y="6172200"/>
            <a:ext cx="6172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Malabsorption</a:t>
            </a:r>
            <a:r>
              <a:rPr lang="en-US" b="1" dirty="0" smtClean="0"/>
              <a:t>: Need higher dose.</a:t>
            </a:r>
          </a:p>
          <a:p>
            <a:r>
              <a:rPr lang="en-US" b="1" dirty="0" smtClean="0"/>
              <a:t>Use </a:t>
            </a:r>
            <a:r>
              <a:rPr lang="en-US" b="1" dirty="0" err="1" smtClean="0"/>
              <a:t>calcitriol</a:t>
            </a:r>
            <a:r>
              <a:rPr lang="en-US" b="1" dirty="0" smtClean="0"/>
              <a:t> in </a:t>
            </a:r>
            <a:r>
              <a:rPr lang="en-US" b="1" dirty="0" smtClean="0">
                <a:solidFill>
                  <a:srgbClr val="C00000"/>
                </a:solidFill>
              </a:rPr>
              <a:t>renal failure, Severe Liver Disease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4400" y="3124200"/>
            <a:ext cx="24384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PHILOSOPHY 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905000" y="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USING VITAMIN D IN PRESENT SCENARIO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9" grpId="0" animBg="1"/>
      <p:bldP spid="20" grpId="0" animBg="1"/>
      <p:bldP spid="28" grpId="0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38" grpId="0" animBg="1"/>
      <p:bldP spid="39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PREVENTING AND TREATING 	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DON’T IGNORE THE SUN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52" y="3276600"/>
            <a:ext cx="7472048" cy="363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6200"/>
            <a:ext cx="9144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562600" y="5410200"/>
            <a:ext cx="1828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791200"/>
            <a:ext cx="7543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" y="6477000"/>
            <a:ext cx="7543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6200" y="6019800"/>
            <a:ext cx="1981200" cy="533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SENSIBLE SUN EXPOSURE </a:t>
            </a:r>
            <a:br>
              <a:rPr lang="en-US" dirty="0" smtClean="0"/>
            </a:br>
            <a:r>
              <a:rPr lang="en-US" dirty="0" smtClean="0"/>
              <a:t>ALL THAT WAS REQUIRED !!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pic>
        <p:nvPicPr>
          <p:cNvPr id="3074" name="Picture 2" descr="C:\Documents and Settings\Monashis\Desktop\Bollywood pics for ppt\Bharat M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LASTLY……..</a:t>
            </a:r>
            <a:br>
              <a:rPr lang="en-US" dirty="0" smtClean="0"/>
            </a:br>
            <a:r>
              <a:rPr lang="en-US" dirty="0" smtClean="0"/>
              <a:t>WORD OF CAUTION. DON’T OVERTREAT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64960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9400" y="2438400"/>
            <a:ext cx="2362200" cy="34163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SEVEN CASES OF VITAMIN D TOXICITY AND HYPERCALCEMIA IN PAST 12 MONTHS</a:t>
            </a:r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Singular free lance experience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0"/>
            <a:ext cx="8229600" cy="639762"/>
          </a:xfrm>
        </p:spPr>
        <p:txBody>
          <a:bodyPr>
            <a:noAutofit/>
          </a:bodyPr>
          <a:lstStyle/>
          <a:p>
            <a:r>
              <a:rPr lang="en-US" sz="6600" dirty="0" smtClean="0"/>
              <a:t>Thank You </a:t>
            </a:r>
            <a:r>
              <a:rPr lang="en-US" sz="6600" dirty="0" smtClean="0">
                <a:sym typeface="Wingdings" pitchFamily="2" charset="2"/>
              </a:rPr>
              <a:t></a:t>
            </a:r>
            <a:endParaRPr lang="en-US" sz="6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408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sahu.monashis@gmail.com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6200"/>
            <a:ext cx="9144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199"/>
            <a:ext cx="7086600" cy="245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096000" y="4114800"/>
            <a:ext cx="990600" cy="45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4343400"/>
            <a:ext cx="4419600" cy="762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6600" y="1219200"/>
            <a:ext cx="4724400" cy="685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MONITOR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Normocalcemia</a:t>
            </a:r>
            <a:r>
              <a:rPr lang="en-US" dirty="0" smtClean="0"/>
              <a:t> is observed within one week of therapy</a:t>
            </a:r>
          </a:p>
          <a:p>
            <a:r>
              <a:rPr lang="en-US" dirty="0" smtClean="0"/>
              <a:t>PTH normalization may take 3 – 6 months</a:t>
            </a:r>
          </a:p>
          <a:p>
            <a:r>
              <a:rPr lang="en-US" dirty="0" smtClean="0"/>
              <a:t>24 hours urinary calcium</a:t>
            </a:r>
          </a:p>
          <a:p>
            <a:pPr lvl="1"/>
            <a:r>
              <a:rPr lang="en-US" dirty="0" smtClean="0"/>
              <a:t>Range: 100- 250 mg / 24 hours</a:t>
            </a:r>
          </a:p>
          <a:p>
            <a:pPr lvl="1"/>
            <a:r>
              <a:rPr lang="en-US" dirty="0" smtClean="0"/>
              <a:t>Low levels: Compliance issue to vitamin D – Calcium or absorption issues</a:t>
            </a:r>
          </a:p>
          <a:p>
            <a:pPr lvl="1"/>
            <a:r>
              <a:rPr lang="en-US" dirty="0" smtClean="0"/>
              <a:t>Higher levels: Reduce vitamin D or calcium supplementation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PREVENTING AND TREATING VITAMIN D DEFICIENCY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What is Minimum ?</a:t>
            </a:r>
          </a:p>
          <a:p>
            <a:pPr lvl="1"/>
            <a:r>
              <a:rPr lang="en-US" dirty="0" smtClean="0"/>
              <a:t>Daily intake of 400 IU: Sometimes insufficient to prevent vitamin D deficiency !!!!!</a:t>
            </a:r>
          </a:p>
          <a:p>
            <a:pPr lvl="1"/>
            <a:r>
              <a:rPr lang="en-US" dirty="0" smtClean="0"/>
              <a:t>800 IU daily: Decreases risk of Hip # in elderly</a:t>
            </a:r>
          </a:p>
          <a:p>
            <a:r>
              <a:rPr lang="en-US" b="1" dirty="0" smtClean="0"/>
              <a:t>What is Maximum ?</a:t>
            </a:r>
          </a:p>
          <a:p>
            <a:pPr lvl="1"/>
            <a:r>
              <a:rPr lang="en-US" dirty="0" smtClean="0"/>
              <a:t>Safety margin for vitamin D is large</a:t>
            </a:r>
          </a:p>
          <a:p>
            <a:pPr lvl="1"/>
            <a:r>
              <a:rPr lang="en-US" dirty="0" smtClean="0"/>
              <a:t>Toxicity only if &gt; 40,000 IU daily</a:t>
            </a:r>
          </a:p>
          <a:p>
            <a:r>
              <a:rPr lang="en-US" b="1" dirty="0" smtClean="0"/>
              <a:t>Regimen for treating deficiency</a:t>
            </a:r>
          </a:p>
          <a:p>
            <a:pPr lvl="1"/>
            <a:r>
              <a:rPr lang="en-US" dirty="0" smtClean="0"/>
              <a:t>Pharmacological replacement 50,000 IU daily x 3 – 12 weeks. </a:t>
            </a:r>
          </a:p>
          <a:p>
            <a:pPr lvl="1"/>
            <a:r>
              <a:rPr lang="en-US" dirty="0" smtClean="0"/>
              <a:t>Follow it up with maintenance of 800 IU daily</a:t>
            </a:r>
          </a:p>
          <a:p>
            <a:pPr lvl="1"/>
            <a:r>
              <a:rPr lang="en-US" dirty="0" smtClean="0"/>
              <a:t>Pharmacological dose for </a:t>
            </a:r>
            <a:r>
              <a:rPr lang="en-US" dirty="0" err="1" smtClean="0"/>
              <a:t>maintainance</a:t>
            </a:r>
            <a:r>
              <a:rPr lang="en-US" dirty="0" smtClean="0"/>
              <a:t> if on barbiturates or </a:t>
            </a:r>
            <a:r>
              <a:rPr lang="en-US" dirty="0" err="1" smtClean="0"/>
              <a:t>phenytoin</a:t>
            </a:r>
            <a:endParaRPr lang="en-US" dirty="0" smtClean="0"/>
          </a:p>
          <a:p>
            <a:pPr lvl="1"/>
            <a:r>
              <a:rPr lang="en-US" dirty="0" smtClean="0"/>
              <a:t>Intestinal </a:t>
            </a:r>
            <a:r>
              <a:rPr lang="en-US" dirty="0" err="1" smtClean="0"/>
              <a:t>malabsorption</a:t>
            </a:r>
            <a:r>
              <a:rPr lang="en-US" dirty="0" smtClean="0"/>
              <a:t>: - 250000 IU IM twice yearly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SUN SHINE AND VITAMIN 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574596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019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Rhodes et al., Journal of Investigative dermatology. 2010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362200"/>
            <a:ext cx="2667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Estimated time taken to acquire the same vitamin D-weighted dose as used in this study, at</a:t>
            </a:r>
          </a:p>
          <a:p>
            <a:r>
              <a:rPr lang="en-US" sz="1400" dirty="0" smtClean="0"/>
              <a:t>different North American and European locations at local noon on June 21 and December 21.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b="1" dirty="0" smtClean="0"/>
              <a:t>Such exposure led to &gt; 20 </a:t>
            </a:r>
            <a:r>
              <a:rPr lang="en-US" b="1" dirty="0" err="1" smtClean="0"/>
              <a:t>ng</a:t>
            </a:r>
            <a:r>
              <a:rPr lang="en-US" b="1" dirty="0" smtClean="0"/>
              <a:t>/</a:t>
            </a:r>
            <a:r>
              <a:rPr lang="en-US" b="1" dirty="0" err="1" smtClean="0"/>
              <a:t>mL</a:t>
            </a:r>
            <a:r>
              <a:rPr lang="en-US" b="1" dirty="0" smtClean="0"/>
              <a:t> but not the required 32 </a:t>
            </a:r>
            <a:r>
              <a:rPr lang="en-US" b="1" dirty="0" err="1" smtClean="0"/>
              <a:t>ng</a:t>
            </a:r>
            <a:r>
              <a:rPr lang="en-US" b="1" dirty="0" smtClean="0"/>
              <a:t>/</a:t>
            </a:r>
            <a:r>
              <a:rPr lang="en-US" b="1" dirty="0" err="1" smtClean="0"/>
              <a:t>mL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b="1" dirty="0" smtClean="0"/>
              <a:t>VITAMIN D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84575"/>
            <a:ext cx="7239000" cy="2133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C00FF"/>
                </a:solidFill>
              </a:rPr>
              <a:t>Monashis </a:t>
            </a:r>
            <a:r>
              <a:rPr lang="en-US" sz="4000" dirty="0" err="1" smtClean="0">
                <a:solidFill>
                  <a:srgbClr val="CC00FF"/>
                </a:solidFill>
              </a:rPr>
              <a:t>Sahu</a:t>
            </a:r>
            <a:r>
              <a:rPr lang="en-US" sz="2400" dirty="0" smtClean="0">
                <a:solidFill>
                  <a:srgbClr val="CC00FF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CC00FF"/>
                </a:solidFill>
              </a:rPr>
              <a:t>MD (Medicine), DM (Endocrinology)</a:t>
            </a:r>
          </a:p>
          <a:p>
            <a:r>
              <a:rPr lang="en-US" dirty="0" smtClean="0">
                <a:solidFill>
                  <a:srgbClr val="CC00FF"/>
                </a:solidFill>
              </a:rPr>
              <a:t>Consultant Endocrinologist</a:t>
            </a:r>
            <a:endParaRPr lang="en-US" sz="2400" dirty="0" smtClean="0">
              <a:solidFill>
                <a:srgbClr val="CC00FF"/>
              </a:solidFill>
            </a:endParaRPr>
          </a:p>
          <a:p>
            <a:r>
              <a:rPr lang="en-US" sz="2800" dirty="0" smtClean="0">
                <a:solidFill>
                  <a:srgbClr val="CC00FF"/>
                </a:solidFill>
              </a:rPr>
              <a:t>VIMHANS, MAX, ADIVA</a:t>
            </a:r>
          </a:p>
          <a:p>
            <a:r>
              <a:rPr lang="en-US" sz="2800" dirty="0" smtClean="0">
                <a:solidFill>
                  <a:srgbClr val="CC00FF"/>
                </a:solidFill>
              </a:rPr>
              <a:t>New Delhi</a:t>
            </a:r>
            <a:endParaRPr lang="en-US" sz="2800" dirty="0">
              <a:solidFill>
                <a:srgbClr val="CC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670175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Back to Some Basics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Points to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Physiology and pathology before its use</a:t>
            </a:r>
          </a:p>
          <a:p>
            <a:endParaRPr lang="en-US" dirty="0" smtClean="0"/>
          </a:p>
          <a:p>
            <a:r>
              <a:rPr lang="en-US" dirty="0" smtClean="0"/>
              <a:t>Basics of definition and cut offs</a:t>
            </a:r>
          </a:p>
          <a:p>
            <a:endParaRPr lang="en-US" dirty="0" smtClean="0"/>
          </a:p>
          <a:p>
            <a:r>
              <a:rPr lang="en-US" dirty="0" smtClean="0"/>
              <a:t>Where and in whom to use? Who is deficient in vitamin D ?</a:t>
            </a:r>
          </a:p>
          <a:p>
            <a:endParaRPr lang="en-US" dirty="0" smtClean="0"/>
          </a:p>
          <a:p>
            <a:r>
              <a:rPr lang="en-US" dirty="0" smtClean="0"/>
              <a:t>How to treat or prevent deficiency 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 and synthesis of vitamin 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1457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2795" y="1219200"/>
            <a:ext cx="125100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124200"/>
            <a:ext cx="13906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5095875"/>
            <a:ext cx="800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2590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SKIN </a:t>
            </a:r>
          </a:p>
          <a:p>
            <a:pPr algn="ctr"/>
            <a:r>
              <a:rPr lang="en-US" sz="1600" dirty="0" smtClean="0"/>
              <a:t>7 </a:t>
            </a:r>
            <a:r>
              <a:rPr lang="en-US" sz="1600" dirty="0" err="1" smtClean="0"/>
              <a:t>dehydrocholestrol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3581400"/>
            <a:ext cx="1447800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VITAMIN D</a:t>
            </a:r>
            <a:r>
              <a:rPr lang="en-US" sz="1600" b="1" baseline="-25000" dirty="0" smtClean="0"/>
              <a:t>3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9144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VITAMIN D from diet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24384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GUT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3505200"/>
            <a:ext cx="14478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VITAMIN D</a:t>
            </a:r>
            <a:r>
              <a:rPr lang="en-US" sz="1600" b="1" baseline="-25000" dirty="0" smtClean="0"/>
              <a:t>2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4572000"/>
            <a:ext cx="762000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25(O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4572000"/>
            <a:ext cx="762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H) D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657600" y="6172200"/>
            <a:ext cx="1447800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1,25 (OH)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D</a:t>
            </a:r>
            <a:r>
              <a:rPr lang="en-US" sz="1600" b="1" baseline="-25000" dirty="0" smtClean="0"/>
              <a:t>3</a:t>
            </a:r>
            <a:endParaRPr lang="en-US" sz="1600" baseline="-25000" dirty="0"/>
          </a:p>
        </p:txBody>
      </p:sp>
      <p:cxnSp>
        <p:nvCxnSpPr>
          <p:cNvPr id="19" name="Straight Arrow Connector 18"/>
          <p:cNvCxnSpPr>
            <a:stCxn id="8" idx="2"/>
          </p:cNvCxnSpPr>
          <p:nvPr/>
        </p:nvCxnSpPr>
        <p:spPr>
          <a:xfrm>
            <a:off x="1752600" y="3175575"/>
            <a:ext cx="0" cy="329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67000" y="3733800"/>
            <a:ext cx="838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620000" y="12192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10400" y="281940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181600" y="3733800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343400" y="4242375"/>
            <a:ext cx="0" cy="329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343400" y="5842575"/>
            <a:ext cx="0" cy="329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3400" y="60198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THE </a:t>
            </a:r>
            <a:r>
              <a:rPr lang="en-US" sz="1600" b="1" i="1" u="sng" dirty="0" smtClean="0">
                <a:solidFill>
                  <a:srgbClr val="C00000"/>
                </a:solidFill>
              </a:rPr>
              <a:t>BIOACTIVE FORM</a:t>
            </a:r>
            <a:endParaRPr lang="en-US" sz="1600" b="1" i="1" u="sng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45720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THE MAJOR </a:t>
            </a:r>
            <a:r>
              <a:rPr lang="en-US" sz="1600" b="1" i="1" u="sng" dirty="0" smtClean="0">
                <a:solidFill>
                  <a:srgbClr val="C00000"/>
                </a:solidFill>
              </a:rPr>
              <a:t>CIRCULATING FORM</a:t>
            </a:r>
            <a:endParaRPr lang="en-US" sz="1600" i="1" u="sng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0200" y="45720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 1/2 = TWO to THREE WEEKS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867400" y="51054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PTH / Low Phosphorus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6000" y="55288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Calcium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5029200" y="5257800"/>
            <a:ext cx="91440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105400" y="5715000"/>
            <a:ext cx="914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57800" y="61722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 1/2 = SIX HOURS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35" grpId="0"/>
      <p:bldP spid="36" grpId="0"/>
      <p:bldP spid="37" grpId="0"/>
      <p:bldP spid="38" grpId="0"/>
      <p:bldP spid="3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IN A NAME 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" y="914400"/>
            <a:ext cx="466663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667000"/>
            <a:ext cx="1447800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VITAMIN D</a:t>
            </a:r>
            <a:r>
              <a:rPr lang="en-US" sz="1600" b="1" baseline="-25000" dirty="0" smtClean="0"/>
              <a:t>3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590800"/>
            <a:ext cx="14478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VITAMIN D</a:t>
            </a:r>
            <a:r>
              <a:rPr lang="en-US" sz="1600" b="1" baseline="-25000" dirty="0" smtClean="0"/>
              <a:t>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12192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SOURCE: </a:t>
            </a:r>
          </a:p>
          <a:p>
            <a:r>
              <a:rPr lang="en-US" sz="2400" dirty="0" smtClean="0"/>
              <a:t>Vitamin 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:  From </a:t>
            </a:r>
            <a:r>
              <a:rPr lang="en-US" sz="2400" b="1" u="sng" dirty="0" smtClean="0"/>
              <a:t>animal Source</a:t>
            </a:r>
          </a:p>
          <a:p>
            <a:endParaRPr lang="en-US" sz="2400" dirty="0" smtClean="0"/>
          </a:p>
          <a:p>
            <a:r>
              <a:rPr lang="en-US" sz="2400" dirty="0" smtClean="0"/>
              <a:t>Vitamin 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From </a:t>
            </a:r>
            <a:r>
              <a:rPr lang="en-US" sz="2400" b="1" u="sng" dirty="0" smtClean="0"/>
              <a:t>Plant Source</a:t>
            </a:r>
            <a:endParaRPr lang="en-US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2766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COMMERCIAL PREPARATION</a:t>
            </a:r>
            <a:r>
              <a:rPr lang="en-US" sz="2400" dirty="0" smtClean="0"/>
              <a:t>: Vitamin 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:  UV Irradiation of 7 </a:t>
            </a:r>
            <a:r>
              <a:rPr lang="en-US" sz="2400" dirty="0" err="1" smtClean="0"/>
              <a:t>dehydrocholestrol</a:t>
            </a:r>
            <a:r>
              <a:rPr lang="en-US" sz="2400" dirty="0" smtClean="0"/>
              <a:t> </a:t>
            </a:r>
            <a:r>
              <a:rPr lang="en-US" sz="2400" b="1" u="sng" dirty="0" smtClean="0"/>
              <a:t>from Lanolin</a:t>
            </a:r>
          </a:p>
          <a:p>
            <a:endParaRPr lang="en-US" sz="2400" dirty="0" smtClean="0"/>
          </a:p>
          <a:p>
            <a:r>
              <a:rPr lang="en-US" sz="2400" dirty="0" smtClean="0"/>
              <a:t>Vitamin 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UV Irradiation of </a:t>
            </a:r>
            <a:r>
              <a:rPr lang="en-US" sz="2400" b="1" u="sng" dirty="0" err="1" smtClean="0"/>
              <a:t>ergosterol</a:t>
            </a:r>
            <a:r>
              <a:rPr lang="en-US" sz="2400" b="1" u="sng" dirty="0" smtClean="0"/>
              <a:t> from yeast</a:t>
            </a:r>
            <a:endParaRPr lang="en-US" sz="24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38862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What we measure in Labs ? 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Both – Vitamin 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Vitamin D</a:t>
            </a:r>
            <a:r>
              <a:rPr lang="en-US" sz="2400" baseline="-25000" dirty="0" smtClean="0"/>
              <a:t>2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25(OH)D measured </a:t>
            </a:r>
            <a:r>
              <a:rPr lang="en-US" sz="2400" dirty="0" smtClean="0">
                <a:solidFill>
                  <a:srgbClr val="C00000"/>
                </a:solidFill>
              </a:rPr>
              <a:t>=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25(OH)D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+ 25(OH)D</a:t>
            </a:r>
            <a:r>
              <a:rPr lang="en-US" sz="2400" baseline="-25000" dirty="0" smtClean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5486400"/>
            <a:ext cx="58674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Both have EQUIVALENT BIOLOGICAL ACTIVITY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VITAMIN D ACT 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1, 25 (OH)</a:t>
            </a:r>
            <a:r>
              <a:rPr lang="en-US" baseline="-25000" dirty="0" smtClean="0"/>
              <a:t>2</a:t>
            </a:r>
            <a:r>
              <a:rPr lang="en-US" dirty="0" smtClean="0"/>
              <a:t> D</a:t>
            </a:r>
            <a:r>
              <a:rPr lang="en-US" baseline="-25000" dirty="0" smtClean="0"/>
              <a:t>3</a:t>
            </a:r>
            <a:r>
              <a:rPr lang="en-US" dirty="0" smtClean="0"/>
              <a:t> binds to Vitamin D Receptor (VDR) present in many tissues:-</a:t>
            </a:r>
          </a:p>
          <a:p>
            <a:pPr lvl="1"/>
            <a:r>
              <a:rPr lang="en-US" b="1" i="1" u="sng" dirty="0" smtClean="0">
                <a:solidFill>
                  <a:srgbClr val="0000FF"/>
                </a:solidFill>
              </a:rPr>
              <a:t>Intestine : Helps increase calcium absorption</a:t>
            </a: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Bone </a:t>
            </a:r>
            <a:r>
              <a:rPr lang="en-US" b="1" dirty="0" err="1" smtClean="0">
                <a:solidFill>
                  <a:srgbClr val="0000FF"/>
                </a:solidFill>
              </a:rPr>
              <a:t>osteoblasts</a:t>
            </a:r>
            <a:r>
              <a:rPr lang="en-US" dirty="0" smtClean="0"/>
              <a:t>: Skeletal integrity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 dirty="0"/>
          </a:p>
        </p:txBody>
      </p:sp>
      <p:pic>
        <p:nvPicPr>
          <p:cNvPr id="12290" name="Picture 2" descr="C:\Documents and Settings\Monashis\Desktop\Pics for ppt\bournv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667000"/>
            <a:ext cx="3886200" cy="2590800"/>
          </a:xfrm>
          <a:prstGeom prst="rect">
            <a:avLst/>
          </a:prstGeom>
          <a:noFill/>
        </p:spPr>
      </p:pic>
      <p:pic>
        <p:nvPicPr>
          <p:cNvPr id="12292" name="Picture 4" descr="C:\Documents and Settings\Monashis\Desktop\Pics for ppt\Old Campa C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048000"/>
            <a:ext cx="2448163" cy="3505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0490197">
            <a:off x="2908982" y="3195896"/>
            <a:ext cx="2819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Without Vitamin D </a:t>
            </a:r>
            <a:r>
              <a:rPr lang="en-US" b="1" i="1" dirty="0" smtClean="0">
                <a:solidFill>
                  <a:srgbClr val="FF0000"/>
                </a:solidFill>
              </a:rPr>
              <a:t>only 10-15 %</a:t>
            </a:r>
            <a:r>
              <a:rPr lang="en-US" i="1" dirty="0" smtClean="0"/>
              <a:t> of calcium is absorbed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4114800"/>
            <a:ext cx="2667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One can also get vitamin D from SUN exposure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143000" y="457200"/>
            <a:ext cx="6858000" cy="6019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2626033" cy="224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0"/>
            <a:ext cx="249404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838200"/>
            <a:ext cx="1600200" cy="198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3779" y="3200400"/>
            <a:ext cx="237022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004955"/>
            <a:ext cx="2433851" cy="185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471450"/>
            <a:ext cx="1981200" cy="3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95600" y="2667000"/>
            <a:ext cx="32766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NON SKELETAL FUNCTIONS OF VITAMIN 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1524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Hollick</a:t>
            </a:r>
            <a:r>
              <a:rPr lang="en-US" sz="1200" i="1" dirty="0" smtClean="0"/>
              <a:t> et al. NEJM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3886200"/>
            <a:ext cx="1676400" cy="381000"/>
          </a:xfrm>
          <a:prstGeom prst="rect">
            <a:avLst/>
          </a:prstGeom>
          <a:solidFill>
            <a:srgbClr val="C7B6A5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PARATHYROID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3810000"/>
            <a:ext cx="1676400" cy="381000"/>
          </a:xfrm>
          <a:prstGeom prst="rect">
            <a:avLst/>
          </a:prstGeom>
          <a:solidFill>
            <a:srgbClr val="C7B6A5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CANCER CELLS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0" y="1905000"/>
            <a:ext cx="1676400" cy="381000"/>
          </a:xfrm>
          <a:prstGeom prst="rect">
            <a:avLst/>
          </a:prstGeom>
          <a:solidFill>
            <a:srgbClr val="C7B6A5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IMMUNITY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34200" y="762000"/>
            <a:ext cx="2209800" cy="369332"/>
          </a:xfrm>
          <a:prstGeom prst="rect">
            <a:avLst/>
          </a:prstGeom>
          <a:solidFill>
            <a:srgbClr val="C7B6A5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BLOOD PRESSURE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0" y="5943600"/>
            <a:ext cx="1676400" cy="381000"/>
          </a:xfrm>
          <a:prstGeom prst="rect">
            <a:avLst/>
          </a:prstGeom>
          <a:solidFill>
            <a:srgbClr val="C7B6A5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DIABETES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ROLE OF VITAMIN D IN HEALTH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Monashis Sahu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4114800" cy="29854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 smtClean="0"/>
          </a:p>
          <a:p>
            <a:pPr algn="ctr"/>
            <a:endParaRPr lang="en-US" sz="40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SKELETAL HEALTH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676400"/>
            <a:ext cx="4114800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 smtClean="0"/>
          </a:p>
          <a:p>
            <a:pPr algn="ctr"/>
            <a:endParaRPr lang="en-US" sz="40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NON - SKELETAL </a:t>
            </a:r>
            <a:r>
              <a:rPr lang="en-US" sz="4000" b="1" dirty="0" smtClean="0">
                <a:solidFill>
                  <a:srgbClr val="0000FF"/>
                </a:solidFill>
              </a:rPr>
              <a:t>HEALTH</a:t>
            </a:r>
            <a:endParaRPr lang="en-US" sz="3600" dirty="0" smtClean="0"/>
          </a:p>
          <a:p>
            <a:pPr algn="ctr"/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876800"/>
            <a:ext cx="86868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THUS NEED AN OPTIMAL LEVEL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1610</Words>
  <Application>Microsoft Office PowerPoint</Application>
  <PresentationFormat>On-screen Show (4:3)</PresentationFormat>
  <Paragraphs>319</Paragraphs>
  <Slides>29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An usual case</vt:lpstr>
      <vt:lpstr>Some more cases !</vt:lpstr>
      <vt:lpstr>VITAMIN D </vt:lpstr>
      <vt:lpstr>Basic Points to Cover</vt:lpstr>
      <vt:lpstr>Source and synthesis of vitamin D</vt:lpstr>
      <vt:lpstr>WHAT’S IN A NAME !</vt:lpstr>
      <vt:lpstr>WHERE DOES VITAMIN D ACT ??</vt:lpstr>
      <vt:lpstr>Slide 8</vt:lpstr>
      <vt:lpstr>ROLE OF VITAMIN D IN HEALTH</vt:lpstr>
      <vt:lpstr>Definition of Vitamin D sufficiency </vt:lpstr>
      <vt:lpstr>Vitamin D – and in health</vt:lpstr>
      <vt:lpstr>CLINICAL MANIFESTATIONS of VITAMIN D DEFICIENCY</vt:lpstr>
      <vt:lpstr>RICKETS AND OSTEOMALACIA</vt:lpstr>
      <vt:lpstr>Treatment and Prevention Strategies</vt:lpstr>
      <vt:lpstr>Recommended Dietary Intake</vt:lpstr>
      <vt:lpstr>VITAMIN D IN OSTEOPOROSIS</vt:lpstr>
      <vt:lpstr>USE IN OSTEOPOROSIS</vt:lpstr>
      <vt:lpstr>USE in PREGNANCY</vt:lpstr>
      <vt:lpstr>SUMMARY –  where to use  how to use</vt:lpstr>
      <vt:lpstr>Slide 20</vt:lpstr>
      <vt:lpstr>PREVENTING AND TREATING  </vt:lpstr>
      <vt:lpstr>Slide 22</vt:lpstr>
      <vt:lpstr>SENSIBLE SUN EXPOSURE  ALL THAT WAS REQUIRED !!</vt:lpstr>
      <vt:lpstr>LASTLY…….. WORD OF CAUTION. DON’T OVERTREAT</vt:lpstr>
      <vt:lpstr>Thank You </vt:lpstr>
      <vt:lpstr>Slide 26</vt:lpstr>
      <vt:lpstr>HOW TO MONITOR ?</vt:lpstr>
      <vt:lpstr>PREVENTING AND TREATING VITAMIN D DEFICIENCY</vt:lpstr>
      <vt:lpstr>SUN SHINE AND VITAMIN D</vt:lpstr>
    </vt:vector>
  </TitlesOfParts>
  <Company>Vanthys Pharmaceutical Development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Monashis</dc:creator>
  <cp:lastModifiedBy>Self</cp:lastModifiedBy>
  <cp:revision>190</cp:revision>
  <dcterms:created xsi:type="dcterms:W3CDTF">2011-12-16T19:10:46Z</dcterms:created>
  <dcterms:modified xsi:type="dcterms:W3CDTF">2012-08-11T08:02:25Z</dcterms:modified>
</cp:coreProperties>
</file>